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336" r:id="rId2"/>
    <p:sldId id="257" r:id="rId3"/>
    <p:sldId id="326" r:id="rId4"/>
    <p:sldId id="339" r:id="rId5"/>
    <p:sldId id="338" r:id="rId6"/>
    <p:sldId id="270" r:id="rId7"/>
    <p:sldId id="337" r:id="rId8"/>
    <p:sldId id="327" r:id="rId9"/>
    <p:sldId id="333" r:id="rId10"/>
    <p:sldId id="331" r:id="rId11"/>
  </p:sldIdLst>
  <p:sldSz cx="9899650" cy="68754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A83"/>
    <a:srgbClr val="FDD000"/>
    <a:srgbClr val="EC6305"/>
    <a:srgbClr val="F5D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21" autoAdjust="0"/>
    <p:restoredTop sz="94660"/>
  </p:normalViewPr>
  <p:slideViewPr>
    <p:cSldViewPr snapToGrid="0">
      <p:cViewPr varScale="1">
        <p:scale>
          <a:sx n="168" d="100"/>
          <a:sy n="168" d="100"/>
        </p:scale>
        <p:origin x="1572" y="132"/>
      </p:cViewPr>
      <p:guideLst>
        <p:guide orient="horz" pos="2165"/>
        <p:guide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จำนวนการยิง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809</c:v>
                </c:pt>
                <c:pt idx="1">
                  <c:v>728</c:v>
                </c:pt>
                <c:pt idx="2">
                  <c:v>734</c:v>
                </c:pt>
                <c:pt idx="3">
                  <c:v>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91-42FF-98B7-BAFA9BBD4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6124672"/>
        <c:axId val="29474816"/>
      </c:barChart>
      <c:catAx>
        <c:axId val="45612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9474816"/>
        <c:crosses val="autoZero"/>
        <c:auto val="1"/>
        <c:lblAlgn val="ctr"/>
        <c:lblOffset val="100"/>
        <c:noMultiLvlLbl val="0"/>
      </c:catAx>
      <c:valAx>
        <c:axId val="2947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612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867943051318787E-2"/>
          <c:y val="4.4177248102432724E-2"/>
          <c:w val="0.92713205694868117"/>
          <c:h val="0.80523400375104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จำนวนไฟ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</c:v>
                </c:pt>
                <c:pt idx="1">
                  <c:v>51</c:v>
                </c:pt>
                <c:pt idx="2">
                  <c:v>56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3-42EF-82FE-7783D026AA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จำนวนผู้เสียชีวิต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</c:v>
                </c:pt>
                <c:pt idx="1">
                  <c:v>7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03-42EF-82FE-7783D026AA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5880064"/>
        <c:axId val="385881600"/>
      </c:barChart>
      <c:catAx>
        <c:axId val="38588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85881600"/>
        <c:crosses val="autoZero"/>
        <c:auto val="1"/>
        <c:lblAlgn val="ctr"/>
        <c:lblOffset val="100"/>
        <c:noMultiLvlLbl val="0"/>
      </c:catAx>
      <c:valAx>
        <c:axId val="38588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8588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CD0F2-CC72-41C8-B974-2FA4D99C6B23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02D43-BF35-44CC-816F-E619016348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807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474" y="1125221"/>
            <a:ext cx="8414703" cy="2393680"/>
          </a:xfrm>
        </p:spPr>
        <p:txBody>
          <a:bodyPr anchor="b"/>
          <a:lstStyle>
            <a:lvl1pPr algn="ctr"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456" y="3611210"/>
            <a:ext cx="7424738" cy="1659978"/>
          </a:xfrm>
        </p:spPr>
        <p:txBody>
          <a:bodyPr/>
          <a:lstStyle>
            <a:lvl1pPr marL="0" indent="0" algn="ctr">
              <a:buNone/>
              <a:defRPr sz="2406"/>
            </a:lvl1pPr>
            <a:lvl2pPr marL="458343" indent="0" algn="ctr">
              <a:buNone/>
              <a:defRPr sz="2005"/>
            </a:lvl2pPr>
            <a:lvl3pPr marL="916686" indent="0" algn="ctr">
              <a:buNone/>
              <a:defRPr sz="1805"/>
            </a:lvl3pPr>
            <a:lvl4pPr marL="1375029" indent="0" algn="ctr">
              <a:buNone/>
              <a:defRPr sz="1604"/>
            </a:lvl4pPr>
            <a:lvl5pPr marL="1833372" indent="0" algn="ctr">
              <a:buNone/>
              <a:defRPr sz="1604"/>
            </a:lvl5pPr>
            <a:lvl6pPr marL="2291715" indent="0" algn="ctr">
              <a:buNone/>
              <a:defRPr sz="1604"/>
            </a:lvl6pPr>
            <a:lvl7pPr marL="2750058" indent="0" algn="ctr">
              <a:buNone/>
              <a:defRPr sz="1604"/>
            </a:lvl7pPr>
            <a:lvl8pPr marL="3208401" indent="0" algn="ctr">
              <a:buNone/>
              <a:defRPr sz="1604"/>
            </a:lvl8pPr>
            <a:lvl9pPr marL="3666744" indent="0" algn="ctr">
              <a:buNone/>
              <a:defRPr sz="160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074781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15284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4438" y="366055"/>
            <a:ext cx="2134612" cy="582663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602" y="366055"/>
            <a:ext cx="6280090" cy="58266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84046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530282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45" y="1714093"/>
            <a:ext cx="8538448" cy="2860001"/>
          </a:xfrm>
        </p:spPr>
        <p:txBody>
          <a:bodyPr anchor="b"/>
          <a:lstStyle>
            <a:lvl1pPr>
              <a:defRPr sz="601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445" y="4601151"/>
            <a:ext cx="8538448" cy="1504007"/>
          </a:xfrm>
        </p:spPr>
        <p:txBody>
          <a:bodyPr/>
          <a:lstStyle>
            <a:lvl1pPr marL="0" indent="0">
              <a:buNone/>
              <a:defRPr sz="2406">
                <a:solidFill>
                  <a:schemeClr val="tx1"/>
                </a:solidFill>
              </a:defRPr>
            </a:lvl1pPr>
            <a:lvl2pPr marL="458343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47667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601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1698" y="1830274"/>
            <a:ext cx="4207351" cy="436241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985722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366056"/>
            <a:ext cx="8538448" cy="1328938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892" y="1685444"/>
            <a:ext cx="4188015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1892" y="2511454"/>
            <a:ext cx="4188015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698" y="1685444"/>
            <a:ext cx="4208641" cy="826010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1698" y="2511454"/>
            <a:ext cx="4208641" cy="369397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307866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17151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300041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641" y="989941"/>
            <a:ext cx="5011698" cy="4886035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47649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890" y="458364"/>
            <a:ext cx="3192895" cy="1604275"/>
          </a:xfrm>
        </p:spPr>
        <p:txBody>
          <a:bodyPr anchor="b"/>
          <a:lstStyle>
            <a:lvl1pPr>
              <a:defRPr sz="320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08641" y="989941"/>
            <a:ext cx="5011698" cy="4886035"/>
          </a:xfrm>
        </p:spPr>
        <p:txBody>
          <a:bodyPr anchor="t"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890" y="2062639"/>
            <a:ext cx="3192895" cy="3821294"/>
          </a:xfrm>
        </p:spPr>
        <p:txBody>
          <a:bodyPr/>
          <a:lstStyle>
            <a:lvl1pPr marL="0" indent="0">
              <a:buNone/>
              <a:defRPr sz="1604"/>
            </a:lvl1pPr>
            <a:lvl2pPr marL="458343" indent="0">
              <a:buNone/>
              <a:defRPr sz="1404"/>
            </a:lvl2pPr>
            <a:lvl3pPr marL="916686" indent="0">
              <a:buNone/>
              <a:defRPr sz="1203"/>
            </a:lvl3pPr>
            <a:lvl4pPr marL="1375029" indent="0">
              <a:buNone/>
              <a:defRPr sz="1003"/>
            </a:lvl4pPr>
            <a:lvl5pPr marL="1833372" indent="0">
              <a:buNone/>
              <a:defRPr sz="1003"/>
            </a:lvl5pPr>
            <a:lvl6pPr marL="2291715" indent="0">
              <a:buNone/>
              <a:defRPr sz="1003"/>
            </a:lvl6pPr>
            <a:lvl7pPr marL="2750058" indent="0">
              <a:buNone/>
              <a:defRPr sz="1003"/>
            </a:lvl7pPr>
            <a:lvl8pPr marL="3208401" indent="0">
              <a:buNone/>
              <a:defRPr sz="1003"/>
            </a:lvl8pPr>
            <a:lvl9pPr marL="3666744" indent="0">
              <a:buNone/>
              <a:defRPr sz="100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463943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601" y="366056"/>
            <a:ext cx="8538448" cy="1328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601" y="1830274"/>
            <a:ext cx="8538448" cy="4362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601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BA8E-A08C-4462-AB99-80E1DDF786C2}" type="datetimeFigureOut">
              <a:rPr lang="ko-KR" altLang="en-US" smtClean="0"/>
              <a:t>2020-10-22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9259" y="6372537"/>
            <a:ext cx="3341132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1628" y="6372537"/>
            <a:ext cx="2227421" cy="3660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9E6D-8911-42EB-8FF2-6E6A973A6D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37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6686" rtl="0" eaLnBrk="1" latinLnBrk="1" hangingPunct="1">
        <a:lnSpc>
          <a:spcPct val="90000"/>
        </a:lnSpc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172" indent="-229172" algn="l" defTabSz="916686" rtl="0" eaLnBrk="1" latinLnBrk="1" hangingPunct="1">
        <a:lnSpc>
          <a:spcPct val="90000"/>
        </a:lnSpc>
        <a:spcBef>
          <a:spcPts val="1003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687515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1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1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jpg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5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2.xml"/><Relationship Id="rId7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" Target="slide7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7.jpg"/><Relationship Id="rId4" Type="http://schemas.openxmlformats.org/officeDocument/2006/relationships/image" Target="../media/image5.pn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78D60C0-5F01-4230-B679-992ABA45C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9"/>
            <a:ext cx="9897192" cy="6875463"/>
          </a:xfrm>
          <a:prstGeom prst="rect">
            <a:avLst/>
          </a:prstGeom>
        </p:spPr>
      </p:pic>
      <p:sp>
        <p:nvSpPr>
          <p:cNvPr id="12" name="직사각형 10">
            <a:extLst>
              <a:ext uri="{FF2B5EF4-FFF2-40B4-BE49-F238E27FC236}">
                <a16:creationId xmlns:a16="http://schemas.microsoft.com/office/drawing/2014/main" id="{3414DB75-3BF0-454C-A748-F526D3A081FC}"/>
              </a:ext>
            </a:extLst>
          </p:cNvPr>
          <p:cNvSpPr/>
          <p:nvPr/>
        </p:nvSpPr>
        <p:spPr>
          <a:xfrm>
            <a:off x="290076" y="1525747"/>
            <a:ext cx="1407491" cy="369330"/>
          </a:xfrm>
          <a:prstGeom prst="rect">
            <a:avLst/>
          </a:prstGeom>
          <a:solidFill>
            <a:srgbClr val="FFFF00"/>
          </a:solidFill>
          <a:ln w="12700" cap="flat">
            <a:noFill/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914403" hangingPunct="0"/>
            <a:endParaRPr lang="ko-KR" altLang="en-US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3" name="직사각형 5">
            <a:extLst>
              <a:ext uri="{FF2B5EF4-FFF2-40B4-BE49-F238E27FC236}">
                <a16:creationId xmlns:a16="http://schemas.microsoft.com/office/drawing/2014/main" id="{977E45C6-1BED-480E-BFDA-7DAFE510B800}"/>
              </a:ext>
            </a:extLst>
          </p:cNvPr>
          <p:cNvSpPr/>
          <p:nvPr/>
        </p:nvSpPr>
        <p:spPr>
          <a:xfrm>
            <a:off x="-87106" y="1441479"/>
            <a:ext cx="20489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3200" b="1" spc="-14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 .6</a:t>
            </a:r>
            <a:r>
              <a:rPr lang="ko-KR" altLang="en-US" sz="20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 useBgFill="1">
        <p:nvSpPr>
          <p:cNvPr id="2" name="직사각형 1"/>
          <p:cNvSpPr/>
          <p:nvPr/>
        </p:nvSpPr>
        <p:spPr>
          <a:xfrm>
            <a:off x="182881" y="118872"/>
            <a:ext cx="2459736" cy="73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 useBgFill="1">
        <p:nvSpPr>
          <p:cNvPr id="3" name="직사각형 2"/>
          <p:cNvSpPr/>
          <p:nvPr/>
        </p:nvSpPr>
        <p:spPr>
          <a:xfrm>
            <a:off x="8831485" y="118872"/>
            <a:ext cx="972273" cy="32337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82880" y="6328102"/>
            <a:ext cx="3775662" cy="544011"/>
          </a:xfrm>
          <a:prstGeom prst="rect">
            <a:avLst/>
          </a:prstGeom>
          <a:solidFill>
            <a:srgbClr val="A3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48" y="3824994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6" y="1942037"/>
            <a:ext cx="5145087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직사각형 4">
            <a:extLst>
              <a:ext uri="{FF2B5EF4-FFF2-40B4-BE49-F238E27FC236}">
                <a16:creationId xmlns:a16="http://schemas.microsoft.com/office/drawing/2014/main" id="{E7C9A79B-8DDE-4C29-B2B3-AFA8DC497C43}"/>
              </a:ext>
            </a:extLst>
          </p:cNvPr>
          <p:cNvSpPr/>
          <p:nvPr/>
        </p:nvSpPr>
        <p:spPr>
          <a:xfrm>
            <a:off x="-1950258" y="1997472"/>
            <a:ext cx="95416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ความเสี่ยงไฟไหม้</a:t>
            </a:r>
            <a:endParaRPr lang="en-US" altLang="ko-KR" sz="60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 fontAlgn="base"/>
            <a:r>
              <a:rPr lang="th-TH" altLang="ko-KR" sz="6000" b="1" dirty="0">
                <a:solidFill>
                  <a:srgbClr val="002060"/>
                </a:solidFill>
                <a:latin typeface="+mj-ea"/>
                <a:ea typeface="+mj-ea"/>
              </a:rPr>
              <a:t>ที่เกิดจากน้ำมัน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20B3B0-D814-42ED-9462-F7EBFFEBE7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65" y="1073791"/>
            <a:ext cx="3226250" cy="3449958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6342611" y="5703957"/>
            <a:ext cx="3436207" cy="1168156"/>
            <a:chOff x="6300089" y="5611499"/>
            <a:chExt cx="3374540" cy="1192107"/>
          </a:xfrm>
        </p:grpSpPr>
        <p:pic>
          <p:nvPicPr>
            <p:cNvPr id="22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직사각형 26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4" name="직사각형 3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36" name="그림 12">
            <a:extLst>
              <a:ext uri="{FF2B5EF4-FFF2-40B4-BE49-F238E27FC236}">
                <a16:creationId xmlns:a16="http://schemas.microsoft.com/office/drawing/2014/main" id="{45475E3F-4D2E-4EBA-8D56-3AE929A43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1038631" y="5320384"/>
            <a:ext cx="1937053" cy="974326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F54AC23E-1CA3-4D8C-AAE0-43EFBDC903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130" y="5334185"/>
            <a:ext cx="2572348" cy="101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1337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D1D16B-A412-4DEF-83F5-3831245D1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" y="-1"/>
            <a:ext cx="9897192" cy="6875463"/>
          </a:xfrm>
          <a:prstGeom prst="rect">
            <a:avLst/>
          </a:prstGeom>
        </p:spPr>
      </p:pic>
      <p:sp>
        <p:nvSpPr>
          <p:cNvPr id="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9" name="슬라이드 번호 개체 틀 2">
            <a:extLst>
              <a:ext uri="{FF2B5EF4-FFF2-40B4-BE49-F238E27FC236}">
                <a16:creationId xmlns:a16="http://schemas.microsoft.com/office/drawing/2014/main" id="{F5A83AFF-E6A4-440D-8F94-3B2AB7A5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11</a:t>
            </a:r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0673339-6B8B-498D-953C-87F29E571F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46"/>
          <a:stretch/>
        </p:blipFill>
        <p:spPr>
          <a:xfrm>
            <a:off x="980296" y="2719977"/>
            <a:ext cx="7697585" cy="2119117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B36B4830-7193-478F-803C-797D915370BF}"/>
              </a:ext>
            </a:extLst>
          </p:cNvPr>
          <p:cNvSpPr/>
          <p:nvPr/>
        </p:nvSpPr>
        <p:spPr>
          <a:xfrm>
            <a:off x="2264806" y="243732"/>
            <a:ext cx="51065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base"/>
            <a:r>
              <a:rPr lang="th-TH" altLang="ko-KR" sz="3600" b="1" dirty="0">
                <a:solidFill>
                  <a:srgbClr val="002060"/>
                </a:solidFill>
                <a:latin typeface="+mj-ea"/>
                <a:ea typeface="+mj-ea"/>
              </a:rPr>
              <a:t>ความเสี่ยงไฟไหม้ที่เกิดจากน้ำมัน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3490BD1-CD72-48A0-8355-BB50DAF1A9F5}"/>
              </a:ext>
            </a:extLst>
          </p:cNvPr>
          <p:cNvSpPr/>
          <p:nvPr/>
        </p:nvSpPr>
        <p:spPr>
          <a:xfrm>
            <a:off x="1893191" y="4577516"/>
            <a:ext cx="6036578" cy="3725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dirty="0"/>
              <a:t>สังคมปลอดภัย ประชาชนมีความสุข ต้องมีการเรียนรู้การป้องกันอัคคีภัย </a:t>
            </a:r>
            <a:endParaRPr lang="ko-KR" altLang="en-US" sz="2400" dirty="0"/>
          </a:p>
        </p:txBody>
      </p:sp>
      <p:pic>
        <p:nvPicPr>
          <p:cNvPr id="13" name="그림 12" descr="그리기, 방이(가) 표시된 사진&#10;&#10;자동 생성된 설명">
            <a:extLst>
              <a:ext uri="{FF2B5EF4-FFF2-40B4-BE49-F238E27FC236}">
                <a16:creationId xmlns:a16="http://schemas.microsoft.com/office/drawing/2014/main" id="{1DE3EC4F-178B-450E-9A86-EBF38A517C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1" y="191140"/>
            <a:ext cx="479558" cy="601112"/>
          </a:xfrm>
          <a:prstGeom prst="rect">
            <a:avLst/>
          </a:prstGeom>
          <a:ln w="190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3978248048">
                  <a:custGeom>
                    <a:avLst/>
                    <a:gdLst>
                      <a:gd name="connsiteX0" fmla="*/ 0 w 479558"/>
                      <a:gd name="connsiteY0" fmla="*/ 0 h 601112"/>
                      <a:gd name="connsiteX1" fmla="*/ 479558 w 479558"/>
                      <a:gd name="connsiteY1" fmla="*/ 0 h 601112"/>
                      <a:gd name="connsiteX2" fmla="*/ 479558 w 479558"/>
                      <a:gd name="connsiteY2" fmla="*/ 601112 h 601112"/>
                      <a:gd name="connsiteX3" fmla="*/ 0 w 479558"/>
                      <a:gd name="connsiteY3" fmla="*/ 601112 h 601112"/>
                      <a:gd name="connsiteX4" fmla="*/ 0 w 479558"/>
                      <a:gd name="connsiteY4" fmla="*/ 0 h 601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79558" h="601112" fill="none" extrusionOk="0">
                        <a:moveTo>
                          <a:pt x="0" y="0"/>
                        </a:moveTo>
                        <a:cubicBezTo>
                          <a:pt x="66213" y="5700"/>
                          <a:pt x="430001" y="23144"/>
                          <a:pt x="479558" y="0"/>
                        </a:cubicBezTo>
                        <a:cubicBezTo>
                          <a:pt x="466727" y="174216"/>
                          <a:pt x="511116" y="413783"/>
                          <a:pt x="479558" y="601112"/>
                        </a:cubicBezTo>
                        <a:cubicBezTo>
                          <a:pt x="375599" y="586262"/>
                          <a:pt x="177420" y="625226"/>
                          <a:pt x="0" y="601112"/>
                        </a:cubicBezTo>
                        <a:cubicBezTo>
                          <a:pt x="-7082" y="500559"/>
                          <a:pt x="-26386" y="186513"/>
                          <a:pt x="0" y="0"/>
                        </a:cubicBezTo>
                        <a:close/>
                      </a:path>
                      <a:path w="479558" h="601112" stroke="0" extrusionOk="0">
                        <a:moveTo>
                          <a:pt x="0" y="0"/>
                        </a:moveTo>
                        <a:cubicBezTo>
                          <a:pt x="194011" y="38127"/>
                          <a:pt x="383320" y="10130"/>
                          <a:pt x="479558" y="0"/>
                        </a:cubicBezTo>
                        <a:cubicBezTo>
                          <a:pt x="435072" y="264220"/>
                          <a:pt x="453623" y="338467"/>
                          <a:pt x="479558" y="601112"/>
                        </a:cubicBezTo>
                        <a:cubicBezTo>
                          <a:pt x="357585" y="603628"/>
                          <a:pt x="207498" y="560128"/>
                          <a:pt x="0" y="601112"/>
                        </a:cubicBezTo>
                        <a:cubicBezTo>
                          <a:pt x="3010" y="422396"/>
                          <a:pt x="21194" y="2306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96560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EE7A-F9DB-4458-B796-9112102F9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76"/>
            <a:ext cx="9897192" cy="6875463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5729BE2-BFDE-44B7-AA46-D60A2B7A5420}"/>
              </a:ext>
            </a:extLst>
          </p:cNvPr>
          <p:cNvSpPr/>
          <p:nvPr/>
        </p:nvSpPr>
        <p:spPr>
          <a:xfrm>
            <a:off x="951568" y="2764964"/>
            <a:ext cx="7412874" cy="2182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1.</a:t>
            </a:r>
            <a:r>
              <a:rPr lang="ko-KR" altLang="en-US" sz="2400" b="1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สถิติการเกิดเพลิงไหม้ที่เกิดจากน้ำมัน</a:t>
            </a:r>
            <a:r>
              <a:rPr lang="en-US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2p</a:t>
            </a: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2.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ความเสี่ยงของเครื่องทำน้ำมัน</a:t>
            </a:r>
            <a:r>
              <a:rPr lang="en-US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_ 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5p</a:t>
            </a:r>
          </a:p>
          <a:p>
            <a:pPr>
              <a:lnSpc>
                <a:spcPct val="150000"/>
              </a:lnSpc>
              <a:spcAft>
                <a:spcPts val="802"/>
              </a:spcAft>
            </a:pP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3. </a:t>
            </a:r>
            <a:r>
              <a:rPr lang="th-TH" altLang="ko-KR" sz="2800" b="1" dirty="0">
                <a:solidFill>
                  <a:schemeClr val="accent1"/>
                </a:solidFill>
                <a:latin typeface="+mj-ea"/>
                <a:ea typeface="+mj-ea"/>
              </a:rPr>
              <a:t>กฎความปลอดภัยในการใช้น้ำมันในครัวเรือน</a:t>
            </a:r>
            <a:r>
              <a:rPr lang="en-US" altLang="ko-KR" sz="2400" b="1" dirty="0">
                <a:solidFill>
                  <a:schemeClr val="accent1"/>
                </a:solidFill>
                <a:latin typeface="+mj-ea"/>
                <a:ea typeface="+mj-ea"/>
              </a:rPr>
              <a:t>_6p</a:t>
            </a:r>
            <a:endParaRPr lang="ko-KR" altLang="en-US" sz="2400" b="1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4" name="직사각형 7">
            <a:extLst>
              <a:ext uri="{FF2B5EF4-FFF2-40B4-BE49-F238E27FC236}">
                <a16:creationId xmlns:a16="http://schemas.microsoft.com/office/drawing/2014/main" id="{38FABAF0-FC26-4738-A180-0A1ED925DEA6}"/>
              </a:ext>
            </a:extLst>
          </p:cNvPr>
          <p:cNvSpPr/>
          <p:nvPr/>
        </p:nvSpPr>
        <p:spPr>
          <a:xfrm>
            <a:off x="-376714" y="1256361"/>
            <a:ext cx="26565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2"/>
              </a:spcAft>
              <a:defRPr lang="ko-KR" altLang="en-US"/>
            </a:pPr>
            <a:r>
              <a:rPr lang="en-US" altLang="ko-KR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C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Stencil" panose="040409050D0802020404" pitchFamily="82" charset="0"/>
                <a:ea typeface="나눔스퀘어 Bold"/>
              </a:rPr>
              <a:t>ontents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Stencil" panose="040409050D0802020404" pitchFamily="82" charset="0"/>
              <a:ea typeface="나눔스퀘어 Bold"/>
            </a:endParaRPr>
          </a:p>
        </p:txBody>
      </p:sp>
      <p:sp>
        <p:nvSpPr>
          <p:cNvPr id="15" name="직사각형 5">
            <a:extLst>
              <a:ext uri="{FF2B5EF4-FFF2-40B4-BE49-F238E27FC236}">
                <a16:creationId xmlns:a16="http://schemas.microsoft.com/office/drawing/2014/main" id="{E3D5616A-11CB-44F8-8928-3E26AE24851D}"/>
              </a:ext>
            </a:extLst>
          </p:cNvPr>
          <p:cNvSpPr/>
          <p:nvPr/>
        </p:nvSpPr>
        <p:spPr>
          <a:xfrm>
            <a:off x="942941" y="1663125"/>
            <a:ext cx="7735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th-TH" altLang="ko-KR" sz="3600" b="1" dirty="0">
                <a:latin typeface="+mj-ea"/>
              </a:rPr>
              <a:t>ความเสี่ยงไฟไหม้ที่เกิดจากน้ำมัน</a:t>
            </a:r>
          </a:p>
        </p:txBody>
      </p:sp>
      <p:cxnSp>
        <p:nvCxnSpPr>
          <p:cNvPr id="17" name="직선 연결선 8">
            <a:extLst>
              <a:ext uri="{FF2B5EF4-FFF2-40B4-BE49-F238E27FC236}">
                <a16:creationId xmlns:a16="http://schemas.microsoft.com/office/drawing/2014/main" id="{36121AC1-B5F0-421D-A0D8-FA5E045CE765}"/>
              </a:ext>
            </a:extLst>
          </p:cNvPr>
          <p:cNvCxnSpPr/>
          <p:nvPr/>
        </p:nvCxnSpPr>
        <p:spPr>
          <a:xfrm>
            <a:off x="2397115" y="1425639"/>
            <a:ext cx="0" cy="769441"/>
          </a:xfrm>
          <a:prstGeom prst="lin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>
            <a:scrgbClr r="0" g="0" b="0"/>
          </a:fontRef>
        </p:style>
      </p:cxnSp>
      <p:sp>
        <p:nvSpPr>
          <p:cNvPr id="9" name="직사각형 5">
            <a:extLst>
              <a:ext uri="{FF2B5EF4-FFF2-40B4-BE49-F238E27FC236}">
                <a16:creationId xmlns:a16="http://schemas.microsoft.com/office/drawing/2014/main" id="{53A46B42-827D-4D88-A5B8-22E56369BC71}"/>
              </a:ext>
            </a:extLst>
          </p:cNvPr>
          <p:cNvSpPr/>
          <p:nvPr/>
        </p:nvSpPr>
        <p:spPr>
          <a:xfrm>
            <a:off x="1929420" y="1339552"/>
            <a:ext cx="2048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2"/>
              </a:spcAft>
            </a:pPr>
            <a:r>
              <a:rPr lang="en-US" altLang="ko-KR" sz="2400" b="1" spc="-300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[ </a:t>
            </a:r>
            <a:r>
              <a:rPr lang="th-TH" altLang="ko-KR" sz="2800" b="1" spc="-140" dirty="0">
                <a:solidFill>
                  <a:schemeClr val="accent1"/>
                </a:solidFill>
                <a:latin typeface="+mj-ea"/>
                <a:ea typeface="+mj-ea"/>
              </a:rPr>
              <a:t>ตอน</a:t>
            </a:r>
            <a:r>
              <a:rPr lang="en-US" altLang="ko-KR" sz="2000" b="1" spc="-140" dirty="0">
                <a:solidFill>
                  <a:schemeClr val="accent1"/>
                </a:solidFill>
                <a:latin typeface="+mj-ea"/>
                <a:ea typeface="+mj-ea"/>
              </a:rPr>
              <a:t> .6</a:t>
            </a:r>
            <a:r>
              <a:rPr lang="en-US" altLang="ko-KR" sz="2000" b="1" spc="-300" dirty="0">
                <a:solidFill>
                  <a:schemeClr val="accent1"/>
                </a:solidFill>
                <a:latin typeface="+mj-ea"/>
                <a:ea typeface="+mj-ea"/>
              </a:rPr>
              <a:t>]</a:t>
            </a:r>
            <a:endParaRPr lang="ko-KR" altLang="en-US" sz="2000" b="1" spc="-300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024AA7-836C-432F-BCC5-D60567D62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781" y="4158136"/>
            <a:ext cx="2828820" cy="2566565"/>
          </a:xfrm>
          <a:prstGeom prst="rect">
            <a:avLst/>
          </a:prstGeom>
        </p:spPr>
      </p:pic>
      <p:grpSp>
        <p:nvGrpSpPr>
          <p:cNvPr id="23" name="그룹 22"/>
          <p:cNvGrpSpPr/>
          <p:nvPr/>
        </p:nvGrpSpPr>
        <p:grpSpPr>
          <a:xfrm>
            <a:off x="1228" y="5703957"/>
            <a:ext cx="3523367" cy="1168156"/>
            <a:chOff x="6300089" y="5611499"/>
            <a:chExt cx="3374540" cy="1192107"/>
          </a:xfrm>
        </p:grpSpPr>
        <p:pic>
          <p:nvPicPr>
            <p:cNvPr id="24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직사각형 27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EC59600A-72E4-4EB0-8861-3DDCF93EDFE3}"/>
              </a:ext>
            </a:extLst>
          </p:cNvPr>
          <p:cNvSpPr/>
          <p:nvPr/>
        </p:nvSpPr>
        <p:spPr>
          <a:xfrm>
            <a:off x="8094133" y="72930"/>
            <a:ext cx="1735667" cy="87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2">
            <a:extLst>
              <a:ext uri="{FF2B5EF4-FFF2-40B4-BE49-F238E27FC236}">
                <a16:creationId xmlns:a16="http://schemas.microsoft.com/office/drawing/2014/main" id="{DC47F32D-2FC2-4BBA-858F-117014E3BBF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271783" y="134492"/>
            <a:ext cx="1495270" cy="75211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0836B90-DD72-45A0-92EC-A3543B0F17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004" y="137577"/>
            <a:ext cx="1985674" cy="7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772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-8313"/>
            <a:ext cx="9897192" cy="687546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BFD0BA1-18AB-45A7-98EF-489CCA617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19" y="1870460"/>
            <a:ext cx="4360131" cy="399673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781050" y="1346635"/>
            <a:ext cx="5200121" cy="1568450"/>
            <a:chOff x="1250315" y="1896146"/>
            <a:chExt cx="4806315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806315" cy="0"/>
              <a:chOff x="1250315" y="2418080"/>
              <a:chExt cx="4806315" cy="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927378" y="3845221"/>
            <a:ext cx="4908838" cy="1569660"/>
            <a:chOff x="1250315" y="4483984"/>
            <a:chExt cx="4659777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25777" y="4483984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5468619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3981597" y="546862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18" name="직사각형 17"/>
          <p:cNvSpPr/>
          <p:nvPr/>
        </p:nvSpPr>
        <p:spPr>
          <a:xfrm>
            <a:off x="643596" y="2054896"/>
            <a:ext cx="538067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1600" b="1" dirty="0">
                <a:latin typeface="+mj-ea"/>
                <a:ea typeface="+mj-ea"/>
              </a:rPr>
              <a:t>เวลา 11.00 น. ของวันที่ 7 ตุลาคม 2562</a:t>
            </a:r>
            <a:r>
              <a:rPr lang="ko-KR" altLang="en-US" sz="1600" b="1" dirty="0">
                <a:latin typeface="+mj-ea"/>
                <a:ea typeface="+mj-ea"/>
              </a:rPr>
              <a:t> </a:t>
            </a:r>
            <a:endParaRPr lang="en-US" altLang="ko-KR" sz="1600" b="1" dirty="0">
              <a:latin typeface="+mj-ea"/>
              <a:ea typeface="+mj-ea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th-TH" altLang="ko-KR" sz="1600" b="1" dirty="0">
                <a:solidFill>
                  <a:schemeClr val="accent1"/>
                </a:solidFill>
                <a:latin typeface="+mj-ea"/>
                <a:ea typeface="+mj-ea"/>
              </a:rPr>
              <a:t>ที่สถานีบริการน้ำมัน </a:t>
            </a:r>
            <a:r>
              <a:rPr lang="en-US" altLang="ko-KR" sz="1600" b="1" dirty="0" err="1">
                <a:solidFill>
                  <a:schemeClr val="accent1"/>
                </a:solidFill>
                <a:latin typeface="+mj-ea"/>
                <a:ea typeface="+mj-ea"/>
              </a:rPr>
              <a:t>Goyang</a:t>
            </a:r>
            <a:r>
              <a:rPr lang="en-US" altLang="ko-KR" sz="1600" b="1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  <a:r>
              <a:rPr lang="th-TH" altLang="ko-KR" sz="1600" b="1" dirty="0">
                <a:solidFill>
                  <a:schemeClr val="accent1"/>
                </a:solidFill>
                <a:latin typeface="+mj-ea"/>
                <a:ea typeface="+mj-ea"/>
              </a:rPr>
              <a:t>ในจังหวัด </a:t>
            </a:r>
            <a:r>
              <a:rPr lang="en-US" altLang="ko-KR" sz="1600" b="1" dirty="0" err="1">
                <a:solidFill>
                  <a:schemeClr val="accent1"/>
                </a:solidFill>
                <a:latin typeface="+mj-ea"/>
                <a:ea typeface="+mj-ea"/>
              </a:rPr>
              <a:t>Goyang</a:t>
            </a:r>
            <a:r>
              <a:rPr lang="en-US" altLang="ko-KR" sz="1600" b="1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</a:p>
          <a:p>
            <a:pPr algn="ctr" fontAlgn="base" latinLnBrk="1">
              <a:lnSpc>
                <a:spcPct val="150000"/>
              </a:lnSpc>
            </a:pPr>
            <a:endParaRPr lang="en-US" altLang="ko-KR" sz="1600" b="1" dirty="0">
              <a:latin typeface="+mj-ea"/>
              <a:ea typeface="+mj-ea"/>
            </a:endParaRPr>
          </a:p>
          <a:p>
            <a:pPr algn="ctr" fontAlgn="base" latinLnBrk="1">
              <a:lnSpc>
                <a:spcPct val="150000"/>
              </a:lnSpc>
            </a:pPr>
            <a:r>
              <a:rPr lang="en-US" altLang="ko-KR" sz="1600" b="1" dirty="0">
                <a:solidFill>
                  <a:schemeClr val="accent1"/>
                </a:solidFill>
                <a:latin typeface="+mj-ea"/>
                <a:ea typeface="+mj-ea"/>
              </a:rPr>
              <a:t>       </a:t>
            </a:r>
            <a:r>
              <a:rPr lang="th-TH" altLang="ko-KR" sz="1600" b="1" dirty="0">
                <a:latin typeface="+mj-ea"/>
                <a:ea typeface="+mj-ea"/>
              </a:rPr>
              <a:t>ถังน้ำมันเชื้อเพลิงระเบิดทำให้เกิดไฟไหม้ครั้งใหญ่</a:t>
            </a:r>
          </a:p>
          <a:p>
            <a:pPr algn="ctr" fontAlgn="base" latinLnBrk="1">
              <a:lnSpc>
                <a:spcPct val="150000"/>
              </a:lnSpc>
            </a:pPr>
            <a:r>
              <a:rPr lang="th-TH" altLang="ko-KR" sz="1600" b="1" dirty="0">
                <a:latin typeface="+mj-ea"/>
                <a:ea typeface="+mj-ea"/>
              </a:rPr>
              <a:t>ไฟลุกลามอย่างกว้างขวางและก่อให้เกิดความวิตกกังวลในที่สาธารณะ (ความเสียหายต่อทรัพย์สิน 4.3 พันล้านวอนไม่มีการบาดเจ็บล้มตาย)</a:t>
            </a:r>
            <a:r>
              <a:rPr lang="en-US" altLang="ko-KR" sz="1600" b="1" dirty="0">
                <a:latin typeface="+mj-ea"/>
                <a:ea typeface="+mj-ea"/>
              </a:rPr>
              <a:t> </a:t>
            </a:r>
            <a:r>
              <a:rPr lang="th-TH" altLang="ko-KR" sz="1600" b="1" dirty="0">
                <a:latin typeface="+mj-ea"/>
                <a:ea typeface="+mj-ea"/>
              </a:rPr>
              <a:t>ดังนั้นเรามาวิเคราะห์รวมถึงดูข้อบังคับเรื่องความปลอดภัยของน้ำมัน</a:t>
            </a:r>
            <a:endParaRPr lang="en-US" altLang="ko-KR" sz="1600" b="1" kern="0" dirty="0">
              <a:latin typeface="+mj-ea"/>
              <a:ea typeface="+mj-ea"/>
            </a:endParaRPr>
          </a:p>
        </p:txBody>
      </p:sp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2</a:t>
            </a:r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3F1D9F-57D0-44F8-A934-6D74E251C708}"/>
              </a:ext>
            </a:extLst>
          </p:cNvPr>
          <p:cNvSpPr/>
          <p:nvPr/>
        </p:nvSpPr>
        <p:spPr>
          <a:xfrm>
            <a:off x="418216" y="230681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4" name="직사각형 8">
            <a:extLst>
              <a:ext uri="{FF2B5EF4-FFF2-40B4-BE49-F238E27FC236}">
                <a16:creationId xmlns:a16="http://schemas.microsoft.com/office/drawing/2014/main" id="{F1C7C360-875E-4D6E-95B0-8D68A947B7C0}"/>
              </a:ext>
            </a:extLst>
          </p:cNvPr>
          <p:cNvSpPr/>
          <p:nvPr/>
        </p:nvSpPr>
        <p:spPr>
          <a:xfrm>
            <a:off x="1026601" y="154314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สถิติการเกิดเพลิงไหม้ที่เกิดจากน้ำมัน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6184669" y="5703957"/>
            <a:ext cx="3594149" cy="1168156"/>
            <a:chOff x="6300089" y="5611499"/>
            <a:chExt cx="3374540" cy="1192107"/>
          </a:xfrm>
        </p:grpSpPr>
        <p:pic>
          <p:nvPicPr>
            <p:cNvPr id="32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직사각형 3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3</a:t>
            </a:r>
            <a:endParaRPr lang="ko-KR" altLang="en-US" dirty="0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2441309591"/>
              </p:ext>
            </p:extLst>
          </p:nvPr>
        </p:nvGraphicFramePr>
        <p:xfrm>
          <a:off x="1649941" y="2074332"/>
          <a:ext cx="6599767" cy="379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968070" y="5765302"/>
            <a:ext cx="4902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200" dirty="0">
                <a:latin typeface="+mn-ea"/>
              </a:rPr>
              <a:t>ระบบข้อมูลอัคคีภัยแห่งชาติ </a:t>
            </a:r>
            <a:r>
              <a:rPr lang="en-US" altLang="ko-KR" sz="1200" dirty="0">
                <a:latin typeface="+mn-ea"/>
              </a:rPr>
              <a:t>(</a:t>
            </a:r>
            <a:r>
              <a:rPr lang="en-US" altLang="ko-KR" sz="1200" dirty="0">
                <a:latin typeface="+mn-ea"/>
                <a:hlinkClick r:id="rId4" action="ppaction://hlinksldjump"/>
              </a:rPr>
              <a:t>www.firedata.go.kr</a:t>
            </a:r>
            <a:r>
              <a:rPr lang="en-US" altLang="ko-KR" sz="1200" dirty="0">
                <a:latin typeface="+mn-ea"/>
              </a:rPr>
              <a:t>), </a:t>
            </a:r>
            <a:r>
              <a:rPr lang="th-TH" altLang="ko-KR" sz="1200" dirty="0">
                <a:latin typeface="+mn-ea"/>
              </a:rPr>
              <a:t>สถิติการเกิดไฟไหม้น้ำมัน</a:t>
            </a:r>
            <a:endParaRPr lang="ko-KR" altLang="en-US" sz="1200" dirty="0">
              <a:latin typeface="+mn-ea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6192982" y="5703957"/>
            <a:ext cx="3585836" cy="1168156"/>
            <a:chOff x="6300089" y="5611499"/>
            <a:chExt cx="3374540" cy="1192107"/>
          </a:xfrm>
        </p:grpSpPr>
        <p:pic>
          <p:nvPicPr>
            <p:cNvPr id="15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직사각형 19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2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0117D09-9577-49D7-A90C-78FB6777E7D3}"/>
              </a:ext>
            </a:extLst>
          </p:cNvPr>
          <p:cNvSpPr/>
          <p:nvPr/>
        </p:nvSpPr>
        <p:spPr>
          <a:xfrm>
            <a:off x="3572933" y="1337733"/>
            <a:ext cx="2844800" cy="5232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solidFill>
                  <a:schemeClr val="bg1"/>
                </a:solidFill>
              </a:rPr>
              <a:t>สถิติการเกิดไฟไหม้จากน้ำมัน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A6EC7DC2-B6AE-413B-BAFC-81A50565E517}"/>
              </a:ext>
            </a:extLst>
          </p:cNvPr>
          <p:cNvSpPr/>
          <p:nvPr/>
        </p:nvSpPr>
        <p:spPr>
          <a:xfrm>
            <a:off x="418216" y="230681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7" name="직사각형 8">
            <a:extLst>
              <a:ext uri="{FF2B5EF4-FFF2-40B4-BE49-F238E27FC236}">
                <a16:creationId xmlns:a16="http://schemas.microsoft.com/office/drawing/2014/main" id="{4E783653-5112-4B7D-9EFB-63E5403851F6}"/>
              </a:ext>
            </a:extLst>
          </p:cNvPr>
          <p:cNvSpPr/>
          <p:nvPr/>
        </p:nvSpPr>
        <p:spPr>
          <a:xfrm>
            <a:off x="1026601" y="154314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สถิติการเกิดเพลิงไหม้ที่เกิดจากน้ำมัน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57376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3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1183341" y="1371600"/>
            <a:ext cx="3379694" cy="4368620"/>
          </a:xfrm>
          <a:prstGeom prst="rect">
            <a:avLst/>
          </a:prstGeom>
          <a:noFill/>
          <a:ln w="50800">
            <a:solidFill>
              <a:srgbClr val="A2C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273214" y="1437755"/>
            <a:ext cx="3179177" cy="78273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267627" y="1442338"/>
            <a:ext cx="3179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500" b="1" dirty="0"/>
              <a:t>ในกองไฟที่เกิดจากน้ำมันเบนซินในซูวอน</a:t>
            </a:r>
          </a:p>
          <a:p>
            <a:r>
              <a:rPr lang="th-TH" altLang="ko-KR" sz="1500" b="1" dirty="0"/>
              <a:t>คน 3 คนประสบกับไฟไหม้อย่างรุนแรง</a:t>
            </a:r>
            <a:endParaRPr lang="ko-KR" altLang="en-US" sz="1500" b="1" dirty="0"/>
          </a:p>
        </p:txBody>
      </p:sp>
      <p:sp>
        <p:nvSpPr>
          <p:cNvPr id="20" name="직사각형 19"/>
          <p:cNvSpPr/>
          <p:nvPr/>
        </p:nvSpPr>
        <p:spPr>
          <a:xfrm>
            <a:off x="1273214" y="2429196"/>
            <a:ext cx="3179177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1172562" y="2656915"/>
            <a:ext cx="336930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5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ที่ร้านอาหารแห่งหนึ่งในเขต </a:t>
            </a:r>
            <a:r>
              <a:rPr lang="en-US" altLang="ko-KR" sz="15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Kwon Son </a:t>
            </a:r>
            <a:r>
              <a:rPr lang="th-TH" altLang="ko-KR" sz="15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เมืองซูวอนเกิดไฟไหม้และใช้เวลา 20 นาทีเพื่อให้ไฟดับ</a:t>
            </a:r>
          </a:p>
          <a:p>
            <a:pPr algn="ctr"/>
            <a:endParaRPr lang="th-TH" altLang="ko-KR" sz="15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algn="ctr"/>
            <a:r>
              <a:rPr lang="th-TH" altLang="ko-KR" sz="15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ไฟส่งผลให้มีผู้ได้รับบาดเจ็บ 3 ราย พวกเขาบาดเจ็บทั่วร่างกายและขา</a:t>
            </a:r>
          </a:p>
          <a:p>
            <a:pPr algn="ctr"/>
            <a:r>
              <a:rPr lang="th-TH" altLang="ko-KR" sz="15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ถูกนำส่งไปโรงพยาบาลทันที</a:t>
            </a:r>
          </a:p>
          <a:p>
            <a:pPr algn="ctr"/>
            <a:r>
              <a:rPr lang="th-TH" altLang="ko-KR" sz="15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                          </a:t>
            </a:r>
          </a:p>
          <a:p>
            <a:pPr algn="ctr"/>
            <a:r>
              <a:rPr lang="th-TH" altLang="ko-KR" sz="15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                                       ข่าว 2019.1.14</a:t>
            </a:r>
            <a:endParaRPr lang="ko-KR" altLang="en-US" sz="15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317724" y="1371600"/>
            <a:ext cx="3379694" cy="4368620"/>
          </a:xfrm>
          <a:prstGeom prst="rect">
            <a:avLst/>
          </a:prstGeom>
          <a:noFill/>
          <a:ln w="50800">
            <a:solidFill>
              <a:srgbClr val="A2C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5407597" y="1460343"/>
            <a:ext cx="3179177" cy="760145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462919" y="1490176"/>
            <a:ext cx="31791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500" b="1" dirty="0"/>
              <a:t>การใช้เครื่องทำความร้อนน้ำมันทำให้เกิดไฟไหม้ที่ร้านอาหาร</a:t>
            </a:r>
            <a:endParaRPr lang="en-US" altLang="ko-KR" sz="1500" b="1" dirty="0"/>
          </a:p>
        </p:txBody>
      </p:sp>
      <p:sp>
        <p:nvSpPr>
          <p:cNvPr id="34" name="직사각형 33"/>
          <p:cNvSpPr/>
          <p:nvPr/>
        </p:nvSpPr>
        <p:spPr>
          <a:xfrm>
            <a:off x="5407597" y="2429196"/>
            <a:ext cx="3179177" cy="3109654"/>
          </a:xfrm>
          <a:prstGeom prst="rect">
            <a:avLst/>
          </a:prstGeom>
          <a:solidFill>
            <a:srgbClr val="67B16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TextBox 34"/>
          <p:cNvSpPr txBox="1"/>
          <p:nvPr/>
        </p:nvSpPr>
        <p:spPr>
          <a:xfrm>
            <a:off x="5417982" y="2595586"/>
            <a:ext cx="316879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5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ที่ร้านอาหารแห่งหนึ่งในจังหวัดซองนำเครื่องทำความร้อนฆ่าผู้หญิงอายุ 50 ปี</a:t>
            </a:r>
          </a:p>
          <a:p>
            <a:pPr algn="ctr"/>
            <a:endParaRPr lang="th-TH" altLang="ko-KR" sz="15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algn="ctr"/>
            <a:r>
              <a:rPr lang="th-TH" altLang="ko-KR" sz="15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สาเหตุของการเกิดไฟไหม้คือร้านค้าได้เปิดตัวเครื่องทำความร้อนที่ใช้น้ำมันเป็นเชื้อเพลิง</a:t>
            </a:r>
          </a:p>
          <a:p>
            <a:pPr algn="ctr"/>
            <a:r>
              <a:rPr lang="th-TH" altLang="ko-KR" sz="15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ทำให้เกิดไฟไหม้เพราะน้ำมันเป็นตัวจุดชนวน</a:t>
            </a:r>
          </a:p>
          <a:p>
            <a:pPr algn="ctr"/>
            <a:endParaRPr lang="th-TH" altLang="ko-KR" sz="15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algn="ctr"/>
            <a:endParaRPr lang="th-TH" altLang="ko-KR" sz="15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  <a:p>
            <a:pPr algn="ctr"/>
            <a:r>
              <a:rPr lang="en-US" altLang="ko-KR" sz="1500" dirty="0">
                <a:latin typeface="맑은 고딕 Semilight" panose="020B0502040204020203" pitchFamily="50" charset="-127"/>
                <a:ea typeface="맑은 고딕 Semilight" panose="020B0502040204020203" pitchFamily="50" charset="-127"/>
                <a:cs typeface="맑은 고딕 Semilight" panose="020B0502040204020203" pitchFamily="50" charset="-127"/>
              </a:rPr>
              <a:t>                                MBC 2018.3.27</a:t>
            </a:r>
            <a:endParaRPr lang="ko-KR" altLang="en-US" sz="1500" dirty="0">
              <a:latin typeface="맑은 고딕 Semilight" panose="020B0502040204020203" pitchFamily="50" charset="-127"/>
              <a:ea typeface="맑은 고딕 Semilight" panose="020B0502040204020203" pitchFamily="50" charset="-127"/>
              <a:cs typeface="맑은 고딕 Semilight" panose="020B0502040204020203" pitchFamily="50" charset="-127"/>
            </a:endParaRPr>
          </a:p>
        </p:txBody>
      </p:sp>
      <p:grpSp>
        <p:nvGrpSpPr>
          <p:cNvPr id="36" name="그룹 35"/>
          <p:cNvGrpSpPr/>
          <p:nvPr/>
        </p:nvGrpSpPr>
        <p:grpSpPr>
          <a:xfrm>
            <a:off x="6226233" y="5703957"/>
            <a:ext cx="3552585" cy="1168156"/>
            <a:chOff x="6300089" y="5611499"/>
            <a:chExt cx="3374540" cy="1192107"/>
          </a:xfrm>
        </p:grpSpPr>
        <p:pic>
          <p:nvPicPr>
            <p:cNvPr id="37" name="Google Shape;9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100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101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102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직사각형 40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5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6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99EAEE1-2A7B-4F8C-9145-681120470253}"/>
              </a:ext>
            </a:extLst>
          </p:cNvPr>
          <p:cNvSpPr/>
          <p:nvPr/>
        </p:nvSpPr>
        <p:spPr>
          <a:xfrm>
            <a:off x="418216" y="230681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1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8" name="직사각형 8">
            <a:extLst>
              <a:ext uri="{FF2B5EF4-FFF2-40B4-BE49-F238E27FC236}">
                <a16:creationId xmlns:a16="http://schemas.microsoft.com/office/drawing/2014/main" id="{7C600AFE-E864-4ED4-AA35-50CEFB3478AD}"/>
              </a:ext>
            </a:extLst>
          </p:cNvPr>
          <p:cNvSpPr/>
          <p:nvPr/>
        </p:nvSpPr>
        <p:spPr>
          <a:xfrm>
            <a:off x="1026601" y="154314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สถิติการเกิดเพลิงไหม้ที่เกิดจากน้ำมัน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231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0"/>
            <a:ext cx="9897192" cy="687546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4762875" y="2340245"/>
            <a:ext cx="6149022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ตรวจสอบว่ามีน้ำมันอยู่ภายในหรือไม่ ก่อนใช้มาตรวัดน้ำมัน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ตรวจสอบวัตถุไวไฟรอบตัว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20" name="슬라이드 번호 개체 틀 2">
            <a:extLst>
              <a:ext uri="{FF2B5EF4-FFF2-40B4-BE49-F238E27FC236}">
                <a16:creationId xmlns:a16="http://schemas.microsoft.com/office/drawing/2014/main" id="{6273ABA1-B634-4326-A0EF-16049AB6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5</a:t>
            </a:r>
            <a:endParaRPr lang="ko-KR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123536-FFA6-4F35-8B5E-33E539BBA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7"/>
          <a:stretch/>
        </p:blipFill>
        <p:spPr>
          <a:xfrm>
            <a:off x="977097" y="1303981"/>
            <a:ext cx="3135578" cy="25806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AF4949-C1C7-491D-9180-D4A0CDFCE4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18660" r="11833" b="19634"/>
          <a:stretch/>
        </p:blipFill>
        <p:spPr>
          <a:xfrm>
            <a:off x="1447881" y="4025624"/>
            <a:ext cx="2540478" cy="220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직사각형 2">
            <a:extLst>
              <a:ext uri="{FF2B5EF4-FFF2-40B4-BE49-F238E27FC236}">
                <a16:creationId xmlns:a16="http://schemas.microsoft.com/office/drawing/2014/main" id="{ADB01C9D-9884-4C66-80CF-E1883AADB892}"/>
              </a:ext>
            </a:extLst>
          </p:cNvPr>
          <p:cNvSpPr/>
          <p:nvPr/>
        </p:nvSpPr>
        <p:spPr>
          <a:xfrm>
            <a:off x="4762875" y="4262427"/>
            <a:ext cx="5203883" cy="1304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ปรับไฟเพื่อไม่ให้อุปกรณ์ร้อนเกินไประหว่างการใช้งาน</a:t>
            </a:r>
          </a:p>
          <a:p>
            <a:pPr fontAlgn="base" latinLnBrk="1">
              <a:lnSpc>
                <a:spcPct val="150000"/>
              </a:lnSpc>
            </a:pPr>
            <a:r>
              <a:rPr lang="th-TH" altLang="ko-KR" b="1" dirty="0">
                <a:latin typeface="+mj-ea"/>
                <a:ea typeface="+mj-ea"/>
              </a:rPr>
              <a:t>ตรวจสอบบ่อยครั้งเพื่อไม่ให้เครื่องยนต์ร้อนจัดและดับเครื่องยนต์และรอให้ความร้อนเย็นลงก่อนเติมน้ำมัน</a:t>
            </a:r>
            <a:endParaRPr lang="ko-KR" altLang="en-US" b="1" dirty="0">
              <a:latin typeface="+mj-ea"/>
              <a:ea typeface="+mj-ea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6276109" y="5703957"/>
            <a:ext cx="3502709" cy="1168156"/>
            <a:chOff x="6300089" y="5611499"/>
            <a:chExt cx="3374540" cy="1192107"/>
          </a:xfrm>
        </p:grpSpPr>
        <p:pic>
          <p:nvPicPr>
            <p:cNvPr id="26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직사각형 29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4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8DF470B-3827-4CA8-B6CE-C45CEB35B7FE}"/>
              </a:ext>
            </a:extLst>
          </p:cNvPr>
          <p:cNvSpPr/>
          <p:nvPr/>
        </p:nvSpPr>
        <p:spPr>
          <a:xfrm>
            <a:off x="4468374" y="1600200"/>
            <a:ext cx="4620796" cy="494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altLang="ko-KR" sz="2400" b="1" dirty="0">
                <a:solidFill>
                  <a:schemeClr val="bg1"/>
                </a:solidFill>
                <a:latin typeface="+mj-ea"/>
                <a:ea typeface="+mj-ea"/>
              </a:rPr>
              <a:t>ใช้เครื่องทำความร้อนด้วยน้ำมันอย่างปลอดภัย</a:t>
            </a:r>
            <a:endParaRPr lang="en-US" altLang="ko-KR" sz="24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다이아몬드 38">
            <a:extLst>
              <a:ext uri="{FF2B5EF4-FFF2-40B4-BE49-F238E27FC236}">
                <a16:creationId xmlns:a16="http://schemas.microsoft.com/office/drawing/2014/main" id="{1C93712E-9434-4ECA-9F16-7FDCE6375688}"/>
              </a:ext>
            </a:extLst>
          </p:cNvPr>
          <p:cNvSpPr/>
          <p:nvPr/>
        </p:nvSpPr>
        <p:spPr>
          <a:xfrm>
            <a:off x="4499952" y="252304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다이아몬드 39">
            <a:extLst>
              <a:ext uri="{FF2B5EF4-FFF2-40B4-BE49-F238E27FC236}">
                <a16:creationId xmlns:a16="http://schemas.microsoft.com/office/drawing/2014/main" id="{3FE94895-0360-4A62-8E55-0DA3A6B3DFB5}"/>
              </a:ext>
            </a:extLst>
          </p:cNvPr>
          <p:cNvSpPr/>
          <p:nvPr/>
        </p:nvSpPr>
        <p:spPr>
          <a:xfrm>
            <a:off x="4499952" y="4445387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id="{1BF38C78-5B0D-432C-997B-74A682DC98E6}"/>
              </a:ext>
            </a:extLst>
          </p:cNvPr>
          <p:cNvSpPr/>
          <p:nvPr/>
        </p:nvSpPr>
        <p:spPr>
          <a:xfrm>
            <a:off x="307083" y="229033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2" name="직사각형 8">
            <a:extLst>
              <a:ext uri="{FF2B5EF4-FFF2-40B4-BE49-F238E27FC236}">
                <a16:creationId xmlns:a16="http://schemas.microsoft.com/office/drawing/2014/main" id="{0331B625-B84B-4267-A45D-37A4E10F4496}"/>
              </a:ext>
            </a:extLst>
          </p:cNvPr>
          <p:cNvSpPr/>
          <p:nvPr/>
        </p:nvSpPr>
        <p:spPr>
          <a:xfrm>
            <a:off x="937495" y="164219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ความเสี่ยงของเครื่องทำน้ำมัน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86603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30" name="슬라이드 번호 개체 틀 2">
            <a:extLst>
              <a:ext uri="{FF2B5EF4-FFF2-40B4-BE49-F238E27FC236}">
                <a16:creationId xmlns:a16="http://schemas.microsoft.com/office/drawing/2014/main" id="{F7FE0971-A764-4551-9BAA-1554EEA4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6</a:t>
            </a:r>
            <a:endParaRPr lang="ko-KR" altLang="en-US" dirty="0"/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4115144407"/>
              </p:ext>
            </p:extLst>
          </p:nvPr>
        </p:nvGraphicFramePr>
        <p:xfrm>
          <a:off x="1080655" y="1517496"/>
          <a:ext cx="7169051" cy="4399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24644" y="5819258"/>
            <a:ext cx="555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400" b="1" dirty="0">
                <a:latin typeface="+mn-ea"/>
              </a:rPr>
              <a:t>ระบบไฟแห่งชาติ </a:t>
            </a:r>
            <a:r>
              <a:rPr lang="en-US" altLang="ko-KR" sz="1400" b="1" dirty="0">
                <a:latin typeface="+mn-ea"/>
              </a:rPr>
              <a:t>(</a:t>
            </a:r>
            <a:r>
              <a:rPr lang="en-US" altLang="ko-KR" sz="1400" b="1" dirty="0">
                <a:latin typeface="+mn-ea"/>
                <a:hlinkClick r:id="rId4" action="ppaction://hlinksldjump"/>
              </a:rPr>
              <a:t>www.nfds.go.kr</a:t>
            </a:r>
            <a:r>
              <a:rPr lang="en-US" altLang="ko-KR" sz="1400" b="1" dirty="0">
                <a:latin typeface="+mn-ea"/>
              </a:rPr>
              <a:t>), / </a:t>
            </a:r>
            <a:r>
              <a:rPr lang="th-TH" altLang="ko-KR" sz="1400" b="1" dirty="0">
                <a:latin typeface="+mn-ea"/>
              </a:rPr>
              <a:t>เครื่องทำความร้อนน้ำมัน, เตาน้ำมันสถิติการเกิดไฟ</a:t>
            </a:r>
            <a:endParaRPr lang="ko-KR" altLang="en-US" sz="1400" b="1" dirty="0">
              <a:latin typeface="+mn-ea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6209607" y="5703957"/>
            <a:ext cx="3569211" cy="1168156"/>
            <a:chOff x="6300089" y="5611499"/>
            <a:chExt cx="3374540" cy="1192107"/>
          </a:xfrm>
        </p:grpSpPr>
        <p:pic>
          <p:nvPicPr>
            <p:cNvPr id="16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00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01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02;p1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직사각형 20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4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C9AC73A-D16A-4EEF-A5E1-2578886FC365}"/>
              </a:ext>
            </a:extLst>
          </p:cNvPr>
          <p:cNvSpPr/>
          <p:nvPr/>
        </p:nvSpPr>
        <p:spPr>
          <a:xfrm>
            <a:off x="2302980" y="1092165"/>
            <a:ext cx="4724400" cy="47307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/>
              <a:t>เครื่องทำความร้อนน้ำมัน</a:t>
            </a:r>
            <a:r>
              <a:rPr lang="ko-KR" altLang="en-US" sz="2400" dirty="0"/>
              <a:t>, </a:t>
            </a:r>
            <a:r>
              <a:rPr lang="ko-KR" altLang="en-US" sz="2400" dirty="0" err="1"/>
              <a:t>เตาน้ำมันสถิติการเกิดไฟไหม้</a:t>
            </a:r>
            <a:endParaRPr lang="ko-KR" altLang="en-US" sz="2400" dirty="0"/>
          </a:p>
        </p:txBody>
      </p:sp>
      <p:sp>
        <p:nvSpPr>
          <p:cNvPr id="24" name="Rectangle 30">
            <a:extLst>
              <a:ext uri="{FF2B5EF4-FFF2-40B4-BE49-F238E27FC236}">
                <a16:creationId xmlns:a16="http://schemas.microsoft.com/office/drawing/2014/main" id="{611C4664-F420-4DAC-BB1F-7A40F11CC26C}"/>
              </a:ext>
            </a:extLst>
          </p:cNvPr>
          <p:cNvSpPr/>
          <p:nvPr/>
        </p:nvSpPr>
        <p:spPr>
          <a:xfrm>
            <a:off x="307083" y="229033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2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6" name="직사각형 8">
            <a:extLst>
              <a:ext uri="{FF2B5EF4-FFF2-40B4-BE49-F238E27FC236}">
                <a16:creationId xmlns:a16="http://schemas.microsoft.com/office/drawing/2014/main" id="{511BBC7B-B116-47CE-904A-D168BE586A31}"/>
              </a:ext>
            </a:extLst>
          </p:cNvPr>
          <p:cNvSpPr/>
          <p:nvPr/>
        </p:nvSpPr>
        <p:spPr>
          <a:xfrm>
            <a:off x="937495" y="164219"/>
            <a:ext cx="6188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ความเสี่ยงของเครื่องทำน้ำมัน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맑은 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97814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529BB0-CC03-48CC-9122-921C00160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sp>
        <p:nvSpPr>
          <p:cNvPr id="25" name="슬라이드 번호 개체 틀 2">
            <a:extLst>
              <a:ext uri="{FF2B5EF4-FFF2-40B4-BE49-F238E27FC236}">
                <a16:creationId xmlns:a16="http://schemas.microsoft.com/office/drawing/2014/main" id="{0BB5132A-C58A-433B-833A-4E045296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35717" y="6447668"/>
            <a:ext cx="2228215" cy="366395"/>
          </a:xfrm>
        </p:spPr>
        <p:txBody>
          <a:bodyPr/>
          <a:lstStyle/>
          <a:p>
            <a:pPr lvl="0" algn="ctr">
              <a:defRPr lang="ko-KR" altLang="en-US"/>
            </a:pPr>
            <a:r>
              <a:rPr lang="en-US" altLang="ko-KR" dirty="0"/>
              <a:t>7</a:t>
            </a:r>
            <a:endParaRPr lang="ko-KR" alt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9A4476-7065-4391-B9D9-0EC4D1810819}"/>
              </a:ext>
            </a:extLst>
          </p:cNvPr>
          <p:cNvSpPr/>
          <p:nvPr/>
        </p:nvSpPr>
        <p:spPr>
          <a:xfrm>
            <a:off x="374078" y="270910"/>
            <a:ext cx="450761" cy="49200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b="1" dirty="0">
                <a:latin typeface="+mj-ea"/>
                <a:ea typeface="+mj-ea"/>
              </a:rPr>
              <a:t>3</a:t>
            </a:r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28" name="직사각형 8">
            <a:extLst>
              <a:ext uri="{FF2B5EF4-FFF2-40B4-BE49-F238E27FC236}">
                <a16:creationId xmlns:a16="http://schemas.microsoft.com/office/drawing/2014/main" id="{C2C8BA0C-1F16-4968-9FF0-AE4202F571E4}"/>
              </a:ext>
            </a:extLst>
          </p:cNvPr>
          <p:cNvSpPr/>
          <p:nvPr/>
        </p:nvSpPr>
        <p:spPr>
          <a:xfrm>
            <a:off x="945554" y="187859"/>
            <a:ext cx="7215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2"/>
              </a:spcAft>
              <a:defRPr lang="ko-KR" altLang="en-US"/>
            </a:pPr>
            <a:r>
              <a:rPr lang="th-TH" altLang="ko-KR" sz="36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กฎความปลอดภัยในการใช้น้ำมันในครัวเรือน</a:t>
            </a:r>
            <a:endParaRPr lang="en-US" altLang="ko-KR" sz="3600" b="1" dirty="0">
              <a:solidFill>
                <a:schemeClr val="accent1">
                  <a:lumMod val="50000"/>
                </a:schemeClr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A1F54-66FE-4A6A-A495-139DE5D18FD6}"/>
              </a:ext>
            </a:extLst>
          </p:cNvPr>
          <p:cNvSpPr/>
          <p:nvPr/>
        </p:nvSpPr>
        <p:spPr>
          <a:xfrm>
            <a:off x="5006740" y="1787686"/>
            <a:ext cx="4949825" cy="334707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 latinLnBrk="1">
              <a:lnSpc>
                <a:spcPct val="200000"/>
              </a:lnSpc>
            </a:pPr>
            <a:r>
              <a:rPr lang="th-TH" altLang="ko-KR" b="1" dirty="0"/>
              <a:t>ควรใช้ความระมัดระวังเมื่อเปิดเครื่องใช้ไฟฟ้าที่มีน้ำมัน</a:t>
            </a:r>
          </a:p>
          <a:p>
            <a:pPr fontAlgn="base" latinLnBrk="1">
              <a:lnSpc>
                <a:spcPct val="200000"/>
              </a:lnSpc>
            </a:pPr>
            <a:r>
              <a:rPr lang="th-TH" altLang="ko-KR" b="1" dirty="0"/>
              <a:t>เช่น เครื่องทำความร้อนเด</a:t>
            </a:r>
            <a:r>
              <a:rPr lang="th-TH" altLang="ko-KR" b="1" dirty="0" err="1"/>
              <a:t>้วย</a:t>
            </a:r>
            <a:r>
              <a:rPr lang="th-TH" altLang="ko-KR" b="1" dirty="0"/>
              <a:t>น้ำมัน </a:t>
            </a:r>
          </a:p>
          <a:p>
            <a:pPr fontAlgn="base" latinLnBrk="1">
              <a:lnSpc>
                <a:spcPct val="200000"/>
              </a:lnSpc>
            </a:pPr>
            <a:r>
              <a:rPr lang="th-TH" altLang="ko-KR" b="1" dirty="0"/>
              <a:t>เมื่อใช้เป็นเวลานานอาจทำให้เกิดการระเบิดได้</a:t>
            </a:r>
            <a:endParaRPr lang="en-US" altLang="ko-KR" b="1" dirty="0"/>
          </a:p>
          <a:p>
            <a:pPr fontAlgn="base" latinLnBrk="1">
              <a:lnSpc>
                <a:spcPct val="200000"/>
              </a:lnSpc>
            </a:pPr>
            <a:endParaRPr lang="en-US" altLang="ko-KR" b="1" dirty="0">
              <a:solidFill>
                <a:schemeClr val="accent1"/>
              </a:solidFill>
            </a:endParaRPr>
          </a:p>
          <a:p>
            <a:pPr fontAlgn="base" latinLnBrk="1">
              <a:lnSpc>
                <a:spcPct val="200000"/>
              </a:lnSpc>
            </a:pPr>
            <a:r>
              <a:rPr lang="th-TH" altLang="ko-KR" b="1" dirty="0">
                <a:solidFill>
                  <a:schemeClr val="accent1"/>
                </a:solidFill>
              </a:rPr>
              <a:t>ปิด</a:t>
            </a:r>
            <a:r>
              <a:rPr lang="th-TH" altLang="ko-KR" b="1" dirty="0" err="1">
                <a:solidFill>
                  <a:schemeClr val="accent1"/>
                </a:solidFill>
              </a:rPr>
              <a:t>สวิทช์ไฟ</a:t>
            </a:r>
            <a:r>
              <a:rPr lang="th-TH" altLang="ko-KR" b="1" dirty="0">
                <a:solidFill>
                  <a:schemeClr val="accent1"/>
                </a:solidFill>
              </a:rPr>
              <a:t>ของอุปกรณ์ก่อน และหลังจากนั้นจึงระงับเปลวไฟ</a:t>
            </a:r>
          </a:p>
          <a:p>
            <a:pPr fontAlgn="base" latinLnBrk="1">
              <a:lnSpc>
                <a:spcPct val="200000"/>
              </a:lnSpc>
            </a:pPr>
            <a:r>
              <a:rPr lang="th-TH" altLang="ko-KR" b="1" dirty="0">
                <a:solidFill>
                  <a:schemeClr val="accent1"/>
                </a:solidFill>
              </a:rPr>
              <a:t>ห้ามใช้น้ำดับไฟ ไม่ว่าในกรณีใด ๆ 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6063932" y="5703957"/>
            <a:ext cx="3714886" cy="1168156"/>
            <a:chOff x="6300089" y="5611499"/>
            <a:chExt cx="3374540" cy="1192107"/>
          </a:xfrm>
        </p:grpSpPr>
        <p:pic>
          <p:nvPicPr>
            <p:cNvPr id="16" name="Google Shape;99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00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01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02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직사각형 20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31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2" name="다이아몬드 21">
            <a:extLst>
              <a:ext uri="{FF2B5EF4-FFF2-40B4-BE49-F238E27FC236}">
                <a16:creationId xmlns:a16="http://schemas.microsoft.com/office/drawing/2014/main" id="{97BF1637-3C2C-4ECA-85DC-B5D898D5CCE6}"/>
              </a:ext>
            </a:extLst>
          </p:cNvPr>
          <p:cNvSpPr/>
          <p:nvPr/>
        </p:nvSpPr>
        <p:spPr>
          <a:xfrm>
            <a:off x="4755239" y="2084122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다이아몬드 22">
            <a:extLst>
              <a:ext uri="{FF2B5EF4-FFF2-40B4-BE49-F238E27FC236}">
                <a16:creationId xmlns:a16="http://schemas.microsoft.com/office/drawing/2014/main" id="{40280844-2D3B-4106-858B-EC925A41FB4A}"/>
              </a:ext>
            </a:extLst>
          </p:cNvPr>
          <p:cNvSpPr/>
          <p:nvPr/>
        </p:nvSpPr>
        <p:spPr>
          <a:xfrm>
            <a:off x="4755239" y="4265895"/>
            <a:ext cx="193357" cy="193357"/>
          </a:xfrm>
          <a:prstGeom prst="diamond">
            <a:avLst/>
          </a:prstGeom>
          <a:solidFill>
            <a:schemeClr val="accent2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528AB042-84B3-4C59-BD64-6930CEE6C0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42" y="1526292"/>
            <a:ext cx="3327901" cy="220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3C094A88-CAD2-46EB-A820-3EE4CEEC1C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54" y="3981985"/>
            <a:ext cx="3332089" cy="2300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922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86618B9-751B-4542-A962-D84E0CD99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" y="0"/>
            <a:ext cx="9897192" cy="6875463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105E8DC2-39D7-4B63-A19F-A3B792E91C09}"/>
              </a:ext>
            </a:extLst>
          </p:cNvPr>
          <p:cNvGrpSpPr/>
          <p:nvPr/>
        </p:nvGrpSpPr>
        <p:grpSpPr>
          <a:xfrm>
            <a:off x="781050" y="1547448"/>
            <a:ext cx="5200121" cy="1568450"/>
            <a:chOff x="1250315" y="1896146"/>
            <a:chExt cx="4806315" cy="1568450"/>
          </a:xfrm>
        </p:grpSpPr>
        <p:sp>
          <p:nvSpPr>
            <p:cNvPr id="8" name="직사각형 7"/>
            <p:cNvSpPr>
              <a:spLocks/>
            </p:cNvSpPr>
            <p:nvPr/>
          </p:nvSpPr>
          <p:spPr>
            <a:xfrm>
              <a:off x="3120390" y="1896146"/>
              <a:ext cx="1067435" cy="1568450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C591497-921C-415D-8CCD-1CB4D4254C01}"/>
                </a:ext>
              </a:extLst>
            </p:cNvPr>
            <p:cNvGrpSpPr/>
            <p:nvPr/>
          </p:nvGrpSpPr>
          <p:grpSpPr>
            <a:xfrm>
              <a:off x="1250315" y="2418080"/>
              <a:ext cx="4806315" cy="0"/>
              <a:chOff x="1250315" y="2418080"/>
              <a:chExt cx="4806315" cy="0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125031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4128135" y="2418080"/>
                <a:ext cx="1929130" cy="635"/>
              </a:xfrm>
              <a:prstGeom prst="line">
                <a:avLst/>
              </a:prstGeom>
              <a:noFill/>
              <a:ln w="12700" cap="flat" cmpd="sng">
                <a:solidFill>
                  <a:schemeClr val="accent4">
                    <a:lumMod val="60000"/>
                    <a:lumOff val="40000"/>
                    <a:alpha val="100000"/>
                  </a:schemeClr>
                </a:solidFill>
                <a:prstDash val="solid"/>
                <a:miter lim="800000"/>
              </a:ln>
              <a:sp3d/>
            </p:spPr>
            <p:style>
              <a:lnRef idx="0">
                <a:srgbClr val="000000"/>
              </a:lnRef>
              <a:fillRef idx="0">
                <a:srgbClr val="000000"/>
              </a:fillRef>
              <a:effectRef idx="0">
                <a:srgbClr val="000000"/>
              </a:effectRef>
              <a:fontRef idx="minor"/>
            </p:style>
          </p:cxn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8A83F0C-AC47-42F5-B5B8-9340607F6F36}"/>
              </a:ext>
            </a:extLst>
          </p:cNvPr>
          <p:cNvGrpSpPr/>
          <p:nvPr/>
        </p:nvGrpSpPr>
        <p:grpSpPr>
          <a:xfrm>
            <a:off x="927378" y="3661201"/>
            <a:ext cx="4908838" cy="1569660"/>
            <a:chOff x="1250315" y="4483984"/>
            <a:chExt cx="4659777" cy="1408591"/>
          </a:xfrm>
        </p:grpSpPr>
        <p:sp>
          <p:nvSpPr>
            <p:cNvPr id="13" name="직사각형 12"/>
            <p:cNvSpPr>
              <a:spLocks/>
            </p:cNvSpPr>
            <p:nvPr/>
          </p:nvSpPr>
          <p:spPr>
            <a:xfrm flipV="1">
              <a:off x="3025777" y="4483984"/>
              <a:ext cx="1067435" cy="1408591"/>
            </a:xfrm>
            <a:prstGeom prst="rect">
              <a:avLst/>
            </a:prstGeom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508000">
                <a:buFontTx/>
                <a:buNone/>
              </a:pPr>
              <a:r>
                <a:rPr lang="en-US" altLang="ko-KR" sz="9600" spc="-12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ea"/>
                  <a:ea typeface="+mj-ea"/>
                </a:rPr>
                <a:t>“</a:t>
              </a:r>
              <a:endParaRPr lang="ko-KR" altLang="en-US" sz="9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ea"/>
                <a:ea typeface="+mj-ea"/>
              </a:endParaRP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38756C12-DF7C-4878-99B4-882E476FAE45}"/>
                </a:ext>
              </a:extLst>
            </p:cNvPr>
            <p:cNvGrpSpPr/>
            <p:nvPr/>
          </p:nvGrpSpPr>
          <p:grpSpPr>
            <a:xfrm>
              <a:off x="1250315" y="5468619"/>
              <a:ext cx="4659777" cy="1"/>
              <a:chOff x="1250315" y="5468619"/>
              <a:chExt cx="4659777" cy="1"/>
            </a:xfrm>
          </p:grpSpPr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BF7DEA83-1BBE-44AD-A719-98722E06C0E1}"/>
                  </a:ext>
                </a:extLst>
              </p:cNvPr>
              <p:cNvCxnSpPr/>
              <p:nvPr/>
            </p:nvCxnSpPr>
            <p:spPr>
              <a:xfrm>
                <a:off x="1250315" y="5468619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직선 연결선 15">
                <a:extLst>
                  <a:ext uri="{FF2B5EF4-FFF2-40B4-BE49-F238E27FC236}">
                    <a16:creationId xmlns:a16="http://schemas.microsoft.com/office/drawing/2014/main" id="{BBFA1AAB-0F9D-4DBE-A7FE-CBCA0A5D4FE5}"/>
                  </a:ext>
                </a:extLst>
              </p:cNvPr>
              <p:cNvCxnSpPr/>
              <p:nvPr/>
            </p:nvCxnSpPr>
            <p:spPr>
              <a:xfrm>
                <a:off x="3981597" y="5468620"/>
                <a:ext cx="1928495" cy="0"/>
              </a:xfrm>
              <a:prstGeom prst="line">
                <a:avLst/>
              </a:prstGeom>
              <a:noFill/>
              <a:ln w="12700" cap="flat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F02EFF0-1404-4D4D-B3B0-F9DD80B9CC37}"/>
              </a:ext>
            </a:extLst>
          </p:cNvPr>
          <p:cNvSpPr/>
          <p:nvPr/>
        </p:nvSpPr>
        <p:spPr>
          <a:xfrm>
            <a:off x="812172" y="2412831"/>
            <a:ext cx="5260182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1">
              <a:lnSpc>
                <a:spcPct val="150000"/>
              </a:lnSpc>
            </a:pPr>
            <a:r>
              <a:rPr lang="th-TH" altLang="ko-KR" sz="2000" b="1" dirty="0"/>
              <a:t>ไฟที่เกิดจากน้ำมันมักเป็นไฟขนาดใหญ่เนื่องจากอนุภาคน้ำมันกระจายไปในอากาศ เช่นฝุ่นละอองและแพร่กระจายได้ง่าย</a:t>
            </a:r>
            <a:endParaRPr lang="en-US" altLang="ko-KR" sz="2000" b="1" dirty="0"/>
          </a:p>
          <a:p>
            <a:pPr algn="ctr" fontAlgn="base" latinLnBrk="1">
              <a:lnSpc>
                <a:spcPct val="150000"/>
              </a:lnSpc>
            </a:pPr>
            <a:r>
              <a:rPr lang="th-TH" altLang="ko-KR" sz="2000" b="1" dirty="0">
                <a:solidFill>
                  <a:schemeClr val="accent1"/>
                </a:solidFill>
              </a:rPr>
              <a:t>ปฏิบัติตามกฎความปลอดภัยและคำแนะนำเมื่อใช้เครื่องใช้และอุปกรณ์ที่เกี่ยวข้องกับน้ำมัน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pic>
        <p:nvPicPr>
          <p:cNvPr id="32" name="그림 21">
            <a:extLst>
              <a:ext uri="{FF2B5EF4-FFF2-40B4-BE49-F238E27FC236}">
                <a16:creationId xmlns:a16="http://schemas.microsoft.com/office/drawing/2014/main" id="{C184727C-E9B3-4B49-8823-B01466582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054" y="1400267"/>
            <a:ext cx="4380582" cy="4358661"/>
          </a:xfrm>
          <a:prstGeom prst="rect">
            <a:avLst/>
          </a:prstGeom>
        </p:spPr>
      </p:pic>
      <p:grpSp>
        <p:nvGrpSpPr>
          <p:cNvPr id="25" name="그룹 24"/>
          <p:cNvGrpSpPr/>
          <p:nvPr/>
        </p:nvGrpSpPr>
        <p:grpSpPr>
          <a:xfrm>
            <a:off x="6151418" y="5703957"/>
            <a:ext cx="3627400" cy="1168156"/>
            <a:chOff x="6300089" y="5611499"/>
            <a:chExt cx="3374540" cy="1192107"/>
          </a:xfrm>
        </p:grpSpPr>
        <p:pic>
          <p:nvPicPr>
            <p:cNvPr id="31" name="Google Shape;9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42183" y="5879324"/>
              <a:ext cx="56338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04237" y="5890607"/>
              <a:ext cx="581148" cy="819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01;p1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1885" y="5892282"/>
              <a:ext cx="580865" cy="817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102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7908" y="5611499"/>
              <a:ext cx="775794" cy="11808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직사각형 35"/>
            <p:cNvSpPr/>
            <p:nvPr/>
          </p:nvSpPr>
          <p:spPr>
            <a:xfrm>
              <a:off x="8532638" y="6526023"/>
              <a:ext cx="1141991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500" b="1" dirty="0">
                  <a:solidFill>
                    <a:srgbClr val="0070C0"/>
                  </a:solidFill>
                  <a:latin typeface="+mj-ea"/>
                  <a:ea typeface="+mj-ea"/>
                </a:rPr>
                <a:t>คนต่างชาติ</a:t>
              </a:r>
              <a:endParaRPr lang="ko-KR" altLang="en-US" sz="1500" b="1" dirty="0">
                <a:solidFill>
                  <a:srgbClr val="0070C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740808" y="6532746"/>
              <a:ext cx="812053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100" b="1" dirty="0">
                  <a:solidFill>
                    <a:schemeClr val="bg1">
                      <a:lumMod val="50000"/>
                    </a:schemeClr>
                  </a:solidFill>
                </a:rPr>
                <a:t>ผู้อาวุโส</a:t>
              </a:r>
              <a:endParaRPr lang="ko-KR" altLang="en-US" sz="1100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7142183" y="6526023"/>
              <a:ext cx="631192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ผู้หญิง</a:t>
              </a:r>
              <a:endParaRPr lang="en-US" altLang="ko-KR" sz="13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직사각형 38"/>
            <p:cNvSpPr/>
            <p:nvPr/>
          </p:nvSpPr>
          <p:spPr>
            <a:xfrm>
              <a:off x="6300089" y="6538704"/>
              <a:ext cx="901935" cy="264902"/>
            </a:xfrm>
            <a:prstGeom prst="rect">
              <a:avLst/>
            </a:prstGeom>
            <a:solidFill>
              <a:srgbClr val="A9DAE3"/>
            </a:solidFill>
            <a:ln>
              <a:solidFill>
                <a:srgbClr val="A9DB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altLang="ko-KR" sz="1300" b="1" dirty="0">
                  <a:solidFill>
                    <a:schemeClr val="bg1">
                      <a:lumMod val="50000"/>
                    </a:schemeClr>
                  </a:solidFill>
                </a:rPr>
                <a:t>ผู้พิการ</a:t>
              </a:r>
              <a:endParaRPr lang="ko-KR" altLang="en-US" sz="1300" b="1" dirty="0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sp>
        <p:nvSpPr>
          <p:cNvPr id="40" name="직사각형 1">
            <a:extLst>
              <a:ext uri="{FF2B5EF4-FFF2-40B4-BE49-F238E27FC236}">
                <a16:creationId xmlns:a16="http://schemas.microsoft.com/office/drawing/2014/main" id="{064EAC99-59AA-4049-B451-12E976AADA90}"/>
              </a:ext>
            </a:extLst>
          </p:cNvPr>
          <p:cNvSpPr/>
          <p:nvPr/>
        </p:nvSpPr>
        <p:spPr>
          <a:xfrm>
            <a:off x="7674894" y="428116"/>
            <a:ext cx="2137276" cy="728272"/>
          </a:xfrm>
          <a:prstGeom prst="rect">
            <a:avLst/>
          </a:prstGeom>
          <a:solidFill>
            <a:srgbClr val="7BC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림 12">
            <a:extLst>
              <a:ext uri="{FF2B5EF4-FFF2-40B4-BE49-F238E27FC236}">
                <a16:creationId xmlns:a16="http://schemas.microsoft.com/office/drawing/2014/main" id="{A243EE9B-A148-46C9-9DAD-C8E40D45A6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53" t="25787" r="34816" b="25283"/>
          <a:stretch/>
        </p:blipFill>
        <p:spPr>
          <a:xfrm>
            <a:off x="8363058" y="673190"/>
            <a:ext cx="1075271" cy="54085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2B37082D-4541-4D72-A3CE-4CEFC5131A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53" y="673190"/>
            <a:ext cx="1427928" cy="562106"/>
          </a:xfrm>
          <a:prstGeom prst="rect">
            <a:avLst/>
          </a:prstGeom>
        </p:spPr>
      </p:pic>
      <p:sp>
        <p:nvSpPr>
          <p:cNvPr id="29" name="Rectangle 31">
            <a:extLst>
              <a:ext uri="{FF2B5EF4-FFF2-40B4-BE49-F238E27FC236}">
                <a16:creationId xmlns:a16="http://schemas.microsoft.com/office/drawing/2014/main" id="{EEE2B72A-AE00-414D-A270-B560985B3535}"/>
              </a:ext>
            </a:extLst>
          </p:cNvPr>
          <p:cNvSpPr/>
          <p:nvPr/>
        </p:nvSpPr>
        <p:spPr>
          <a:xfrm>
            <a:off x="397974" y="265599"/>
            <a:ext cx="366798" cy="39235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00" b="1" dirty="0">
              <a:latin typeface="+mj-ea"/>
              <a:ea typeface="+mj-ea"/>
            </a:endParaRPr>
          </a:p>
        </p:txBody>
      </p:sp>
      <p:sp>
        <p:nvSpPr>
          <p:cNvPr id="43" name="직사각형 28">
            <a:extLst>
              <a:ext uri="{FF2B5EF4-FFF2-40B4-BE49-F238E27FC236}">
                <a16:creationId xmlns:a16="http://schemas.microsoft.com/office/drawing/2014/main" id="{CBBEB66A-5970-450C-811E-D598CB90CF8A}"/>
              </a:ext>
            </a:extLst>
          </p:cNvPr>
          <p:cNvSpPr/>
          <p:nvPr/>
        </p:nvSpPr>
        <p:spPr>
          <a:xfrm>
            <a:off x="-2278493" y="252929"/>
            <a:ext cx="5697415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802"/>
              </a:spcAft>
              <a:defRPr lang="ko-KR" altLang="en-US"/>
            </a:pPr>
            <a:r>
              <a:rPr lang="en-US" altLang="ko-KR" sz="2800" b="1" spc="-300" dirty="0">
                <a:solidFill>
                  <a:schemeClr val="bg1"/>
                </a:solidFill>
                <a:latin typeface="+mj-ea"/>
                <a:ea typeface="+mj-ea"/>
                <a:cs typeface="맑은 고딕"/>
              </a:rPr>
              <a:t>*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1824425" y="153704"/>
            <a:ext cx="689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3600" b="1" spc="1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จุดสำคัญสำหรับความปลอดภัยจากอัคคีภัย</a:t>
            </a:r>
            <a:endParaRPr lang="ko-KR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6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pull/>
      </p:transition>
    </mc:Choice>
    <mc:Fallback xmlns="">
      <p:transition spd="slow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2064</TotalTime>
  <Words>605</Words>
  <Application>Microsoft Office PowerPoint</Application>
  <PresentationFormat>사용자 지정</PresentationFormat>
  <Paragraphs>110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20" baseType="lpstr">
      <vt:lpstr>Cordia New</vt:lpstr>
      <vt:lpstr>나눔스퀘어 Bold</vt:lpstr>
      <vt:lpstr>맑은 고딕</vt:lpstr>
      <vt:lpstr>맑은 고딕 Semilight</vt:lpstr>
      <vt:lpstr>Arial</vt:lpstr>
      <vt:lpstr>Arial Black</vt:lpstr>
      <vt:lpstr>Calibri</vt:lpstr>
      <vt:lpstr>Calibri Light</vt:lpstr>
      <vt:lpstr>Stencil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동원 강</dc:creator>
  <cp:lastModifiedBy>park</cp:lastModifiedBy>
  <cp:revision>124</cp:revision>
  <dcterms:created xsi:type="dcterms:W3CDTF">2019-12-24T06:56:25Z</dcterms:created>
  <dcterms:modified xsi:type="dcterms:W3CDTF">2020-10-22T05:10:33Z</dcterms:modified>
</cp:coreProperties>
</file>